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p:cViewPr varScale="1">
        <p:scale>
          <a:sx n="115" d="100"/>
          <a:sy n="115"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D03C9964-2699-41AC-8667-A811580D4E04}" type="datetimeFigureOut">
              <a:rPr lang="de-CH" smtClean="0"/>
              <a:t>08.11.2018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286677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03C9964-2699-41AC-8667-A811580D4E04}" type="datetimeFigureOut">
              <a:rPr lang="de-CH" smtClean="0"/>
              <a:t>08.11.2018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308610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03C9964-2699-41AC-8667-A811580D4E04}" type="datetimeFigureOut">
              <a:rPr lang="de-CH" smtClean="0"/>
              <a:t>08.11.2018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322187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Leer">
    <p:spTree>
      <p:nvGrpSpPr>
        <p:cNvPr id="1" name=""/>
        <p:cNvGrpSpPr/>
        <p:nvPr/>
      </p:nvGrpSpPr>
      <p:grpSpPr>
        <a:xfrm>
          <a:off x="0" y="0"/>
          <a:ext cx="0" cy="0"/>
          <a:chOff x="0" y="0"/>
          <a:chExt cx="0" cy="0"/>
        </a:xfrm>
      </p:grpSpPr>
      <p:sp>
        <p:nvSpPr>
          <p:cNvPr id="21" name="Shape 21"/>
          <p:cNvSpPr/>
          <p:nvPr/>
        </p:nvSpPr>
        <p:spPr>
          <a:xfrm>
            <a:off x="841639" y="6499253"/>
            <a:ext cx="10505103" cy="1"/>
          </a:xfrm>
          <a:prstGeom prst="line">
            <a:avLst/>
          </a:prstGeom>
          <a:ln w="38100">
            <a:solidFill>
              <a:srgbClr val="000000"/>
            </a:solidFill>
          </a:ln>
        </p:spPr>
        <p:txBody>
          <a:bodyPr lIns="41492" tIns="41492" rIns="41492" bIns="41492"/>
          <a:lstStyle/>
          <a:p>
            <a:endParaRPr sz="1634"/>
          </a:p>
        </p:txBody>
      </p:sp>
      <p:pic>
        <p:nvPicPr>
          <p:cNvPr id="22" name="image1.png"/>
          <p:cNvPicPr>
            <a:picLocks noChangeAspect="1"/>
          </p:cNvPicPr>
          <p:nvPr/>
        </p:nvPicPr>
        <p:blipFill>
          <a:blip r:embed="rId2">
            <a:extLst/>
          </a:blip>
          <a:stretch>
            <a:fillRect/>
          </a:stretch>
        </p:blipFill>
        <p:spPr>
          <a:xfrm>
            <a:off x="369406" y="227177"/>
            <a:ext cx="1046025" cy="490320"/>
          </a:xfrm>
          <a:prstGeom prst="rect">
            <a:avLst/>
          </a:prstGeom>
          <a:ln w="12700">
            <a:miter lim="400000"/>
          </a:ln>
        </p:spPr>
      </p:pic>
      <p:sp>
        <p:nvSpPr>
          <p:cNvPr id="23" name="Shape 23"/>
          <p:cNvSpPr/>
          <p:nvPr/>
        </p:nvSpPr>
        <p:spPr>
          <a:xfrm>
            <a:off x="6588596" y="6499254"/>
            <a:ext cx="4351270" cy="251404"/>
          </a:xfrm>
          <a:prstGeom prst="rect">
            <a:avLst/>
          </a:prstGeom>
          <a:ln w="12700">
            <a:miter lim="400000"/>
          </a:ln>
          <a:extLst>
            <a:ext uri="{C572A759-6A51-4108-AA02-DFA0A04FC94B}">
              <ma14:wrappingTextBoxFlag xmlns:ma14="http://schemas.microsoft.com/office/mac/drawingml/2011/main" xmlns="" val="1"/>
            </a:ext>
          </a:extLst>
        </p:spPr>
        <p:txBody>
          <a:bodyPr wrap="square" lIns="41492" tIns="41492" rIns="41492" bIns="41492">
            <a:spAutoFit/>
          </a:bodyPr>
          <a:lstStyle>
            <a:lvl1pPr>
              <a:defRPr sz="1200">
                <a:latin typeface="Arial"/>
                <a:ea typeface="Arial"/>
                <a:cs typeface="Arial"/>
                <a:sym typeface="Arial"/>
              </a:defRPr>
            </a:lvl1pPr>
          </a:lstStyle>
          <a:p>
            <a:pPr algn="r"/>
            <a:r>
              <a:rPr sz="1089" dirty="0"/>
              <a:t>Small is beautiful – </a:t>
            </a:r>
            <a:r>
              <a:rPr lang="de-CH" sz="1089" dirty="0" smtClean="0"/>
              <a:t>Future </a:t>
            </a:r>
            <a:r>
              <a:rPr lang="de-CH" sz="1089" dirty="0" err="1" smtClean="0"/>
              <a:t>of</a:t>
            </a:r>
            <a:r>
              <a:rPr lang="de-CH" sz="1089" dirty="0" smtClean="0"/>
              <a:t> Education </a:t>
            </a:r>
            <a:r>
              <a:rPr sz="1089" dirty="0" smtClean="0"/>
              <a:t>– </a:t>
            </a:r>
            <a:r>
              <a:rPr sz="1089" dirty="0"/>
              <a:t>Cslovjecsek</a:t>
            </a:r>
          </a:p>
        </p:txBody>
      </p:sp>
      <p:sp>
        <p:nvSpPr>
          <p:cNvPr id="24" name="Shape 24"/>
          <p:cNvSpPr>
            <a:spLocks noGrp="1"/>
          </p:cNvSpPr>
          <p:nvPr>
            <p:ph type="title"/>
          </p:nvPr>
        </p:nvSpPr>
        <p:spPr>
          <a:xfrm>
            <a:off x="839829" y="1370159"/>
            <a:ext cx="10505102" cy="623848"/>
          </a:xfrm>
          <a:prstGeom prst="rect">
            <a:avLst/>
          </a:prstGeom>
        </p:spPr>
        <p:txBody>
          <a:bodyPr lIns="0" tIns="0" rIns="0" bIns="0" anchor="t"/>
          <a:lstStyle>
            <a:lvl1pPr algn="l" defTabSz="946615">
              <a:defRPr sz="1815">
                <a:latin typeface="Arial"/>
                <a:ea typeface="Arial"/>
                <a:cs typeface="Arial"/>
                <a:sym typeface="Arial"/>
              </a:defRPr>
            </a:lvl1pPr>
          </a:lstStyle>
          <a:p>
            <a:r>
              <a:t>Titeltext</a:t>
            </a:r>
          </a:p>
        </p:txBody>
      </p:sp>
      <p:sp>
        <p:nvSpPr>
          <p:cNvPr id="25" name="Shape 25"/>
          <p:cNvSpPr>
            <a:spLocks noGrp="1"/>
          </p:cNvSpPr>
          <p:nvPr>
            <p:ph type="body" idx="1" hasCustomPrompt="1"/>
          </p:nvPr>
        </p:nvSpPr>
        <p:spPr>
          <a:xfrm>
            <a:off x="841639" y="1994007"/>
            <a:ext cx="10505103" cy="4114417"/>
          </a:xfrm>
          <a:prstGeom prst="rect">
            <a:avLst/>
          </a:prstGeom>
        </p:spPr>
        <p:txBody>
          <a:bodyPr lIns="0" tIns="0" rIns="0" bIns="0"/>
          <a:lstStyle>
            <a:lvl1pPr marL="0" indent="0" defTabSz="946615">
              <a:lnSpc>
                <a:spcPct val="115000"/>
              </a:lnSpc>
              <a:spcBef>
                <a:spcPts val="1089"/>
              </a:spcBef>
              <a:buSzTx/>
              <a:buFontTx/>
              <a:buNone/>
              <a:defRPr sz="1815">
                <a:latin typeface="Arial"/>
                <a:ea typeface="Arial"/>
                <a:cs typeface="Arial"/>
                <a:sym typeface="Arial"/>
              </a:defRPr>
            </a:lvl1pPr>
            <a:lvl2pPr marL="319861" indent="-155608" defTabSz="946615">
              <a:lnSpc>
                <a:spcPct val="115000"/>
              </a:lnSpc>
              <a:spcBef>
                <a:spcPts val="1089"/>
              </a:spcBef>
              <a:buFontTx/>
              <a:defRPr sz="1815">
                <a:latin typeface="Arial"/>
                <a:ea typeface="Arial"/>
                <a:cs typeface="Arial"/>
                <a:sym typeface="Arial"/>
              </a:defRPr>
            </a:lvl2pPr>
            <a:lvl3pPr marL="646925" indent="-154167" defTabSz="946615">
              <a:lnSpc>
                <a:spcPct val="115000"/>
              </a:lnSpc>
              <a:spcBef>
                <a:spcPts val="1089"/>
              </a:spcBef>
              <a:buFontTx/>
              <a:buChar char="–"/>
              <a:defRPr sz="1815">
                <a:latin typeface="Arial"/>
                <a:ea typeface="Arial"/>
                <a:cs typeface="Arial"/>
                <a:sym typeface="Arial"/>
              </a:defRPr>
            </a:lvl3pPr>
            <a:lvl4pPr marL="973991" indent="-164253" defTabSz="946615">
              <a:lnSpc>
                <a:spcPct val="115000"/>
              </a:lnSpc>
              <a:spcBef>
                <a:spcPts val="1089"/>
              </a:spcBef>
              <a:buFontTx/>
              <a:defRPr sz="1815">
                <a:latin typeface="Arial"/>
                <a:ea typeface="Arial"/>
                <a:cs typeface="Arial"/>
                <a:sym typeface="Arial"/>
              </a:defRPr>
            </a:lvl4pPr>
            <a:lvl5pPr marL="1299615" indent="-162812" defTabSz="946615">
              <a:lnSpc>
                <a:spcPct val="115000"/>
              </a:lnSpc>
              <a:spcBef>
                <a:spcPts val="1089"/>
              </a:spcBef>
              <a:buFontTx/>
              <a:buChar char="–"/>
              <a:defRPr sz="1815">
                <a:latin typeface="Arial"/>
                <a:ea typeface="Arial"/>
                <a:cs typeface="Arial"/>
                <a:sym typeface="Arial"/>
              </a:defRPr>
            </a:lvl5pPr>
          </a:lstStyle>
          <a:p>
            <a:r>
              <a:rPr dirty="0" err="1"/>
              <a:t>Textebene</a:t>
            </a:r>
            <a:r>
              <a:rPr dirty="0"/>
              <a:t> 1</a:t>
            </a:r>
          </a:p>
          <a:p>
            <a:pPr lvl="1"/>
            <a:r>
              <a:rPr dirty="0" err="1"/>
              <a:t>Textebene</a:t>
            </a:r>
            <a:r>
              <a:rPr dirty="0"/>
              <a:t> 2</a:t>
            </a:r>
          </a:p>
          <a:p>
            <a:pPr lvl="2"/>
            <a:r>
              <a:rPr dirty="0" err="1"/>
              <a:t>Textebene</a:t>
            </a:r>
            <a:r>
              <a:rPr dirty="0"/>
              <a:t> 3</a:t>
            </a:r>
          </a:p>
          <a:p>
            <a:pPr lvl="3"/>
            <a:r>
              <a:rPr dirty="0" err="1"/>
              <a:t>Textebene</a:t>
            </a:r>
            <a:r>
              <a:rPr dirty="0"/>
              <a:t> 4</a:t>
            </a:r>
          </a:p>
          <a:p>
            <a:pPr lvl="4"/>
            <a:r>
              <a:rPr dirty="0" err="1"/>
              <a:t>Textebene</a:t>
            </a:r>
            <a:r>
              <a:rPr dirty="0"/>
              <a:t> </a:t>
            </a:r>
            <a:r>
              <a:rPr dirty="0" smtClean="0"/>
              <a:t>5</a:t>
            </a:r>
            <a:endParaRPr dirty="0"/>
          </a:p>
        </p:txBody>
      </p:sp>
      <p:sp>
        <p:nvSpPr>
          <p:cNvPr id="26" name="Shape 26"/>
          <p:cNvSpPr>
            <a:spLocks noGrp="1"/>
          </p:cNvSpPr>
          <p:nvPr>
            <p:ph type="sldNum" sz="quarter" idx="2"/>
          </p:nvPr>
        </p:nvSpPr>
        <p:spPr>
          <a:xfrm>
            <a:off x="10995832" y="6541148"/>
            <a:ext cx="350910" cy="167596"/>
          </a:xfrm>
          <a:prstGeom prst="rect">
            <a:avLst/>
          </a:prstGeom>
        </p:spPr>
        <p:txBody>
          <a:bodyPr lIns="0" tIns="0" rIns="0" bIns="0" anchor="b"/>
          <a:lstStyle>
            <a:lvl1pPr defTabSz="946615">
              <a:defRPr>
                <a:solidFill>
                  <a:srgbClr val="000000"/>
                </a:solidFill>
              </a:defRPr>
            </a:lvl1pPr>
          </a:lstStyle>
          <a:p>
            <a:fld id="{86CB4B4D-7CA3-9044-876B-883B54F8677D}" type="slidenum">
              <a:rPr lang="de-CH" smtClean="0"/>
              <a:pPr/>
              <a:t>‹Nr.›</a:t>
            </a:fld>
            <a:endParaRPr lang="de-CH" dirty="0"/>
          </a:p>
        </p:txBody>
      </p:sp>
      <p:sp>
        <p:nvSpPr>
          <p:cNvPr id="3" name="Rechteck 2"/>
          <p:cNvSpPr/>
          <p:nvPr userDrawn="1"/>
        </p:nvSpPr>
        <p:spPr>
          <a:xfrm>
            <a:off x="11376093" y="6499250"/>
            <a:ext cx="377026" cy="259943"/>
          </a:xfrm>
          <a:prstGeom prst="rect">
            <a:avLst/>
          </a:prstGeom>
        </p:spPr>
        <p:txBody>
          <a:bodyPr wrap="none">
            <a:spAutoFit/>
          </a:bodyPr>
          <a:lstStyle/>
          <a:p>
            <a:r>
              <a:rPr kumimoji="0" lang="de-CH" sz="1089" b="0" i="0" u="none" strike="noStrike" kern="0" cap="none" spc="0" normalizeH="0" baseline="0" noProof="0" dirty="0" smtClean="0">
                <a:ln>
                  <a:noFill/>
                </a:ln>
                <a:solidFill>
                  <a:srgbClr val="888888"/>
                </a:solidFill>
                <a:effectLst/>
                <a:uLnTx/>
                <a:uFillTx/>
                <a:latin typeface="Arial"/>
                <a:cs typeface="Arial"/>
                <a:sym typeface="Arial"/>
              </a:rPr>
              <a:t>/18</a:t>
            </a:r>
            <a:endParaRPr lang="en-GB" sz="1634" dirty="0"/>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406" y="228706"/>
            <a:ext cx="6430221" cy="490084"/>
          </a:xfrm>
          <a:prstGeom prst="rect">
            <a:avLst/>
          </a:prstGeom>
        </p:spPr>
      </p:pic>
      <p:pic>
        <p:nvPicPr>
          <p:cNvPr id="11" name="Grafik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10721" y="294274"/>
            <a:ext cx="1621739" cy="3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034561"/>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03C9964-2699-41AC-8667-A811580D4E04}" type="datetimeFigureOut">
              <a:rPr lang="de-CH" smtClean="0"/>
              <a:t>08.11.2018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82231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D03C9964-2699-41AC-8667-A811580D4E04}" type="datetimeFigureOut">
              <a:rPr lang="de-CH" smtClean="0"/>
              <a:t>08.11.2018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306428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D03C9964-2699-41AC-8667-A811580D4E04}" type="datetimeFigureOut">
              <a:rPr lang="de-CH" smtClean="0"/>
              <a:t>08.11.2018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392061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D03C9964-2699-41AC-8667-A811580D4E04}" type="datetimeFigureOut">
              <a:rPr lang="de-CH" smtClean="0"/>
              <a:t>08.11.2018</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226698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03C9964-2699-41AC-8667-A811580D4E04}" type="datetimeFigureOut">
              <a:rPr lang="de-CH" smtClean="0"/>
              <a:t>08.11.2018</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185829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03C9964-2699-41AC-8667-A811580D4E04}" type="datetimeFigureOut">
              <a:rPr lang="de-CH" smtClean="0"/>
              <a:t>08.11.2018</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209098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D03C9964-2699-41AC-8667-A811580D4E04}" type="datetimeFigureOut">
              <a:rPr lang="de-CH" smtClean="0"/>
              <a:t>08.11.2018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32631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D03C9964-2699-41AC-8667-A811580D4E04}" type="datetimeFigureOut">
              <a:rPr lang="de-CH" smtClean="0"/>
              <a:t>08.11.2018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0E90E50-B83B-49F2-A68A-99BA0B296981}" type="slidenum">
              <a:rPr lang="de-CH" smtClean="0"/>
              <a:t>‹Nr.›</a:t>
            </a:fld>
            <a:endParaRPr lang="de-CH"/>
          </a:p>
        </p:txBody>
      </p:sp>
    </p:spTree>
    <p:extLst>
      <p:ext uri="{BB962C8B-B14F-4D97-AF65-F5344CB8AC3E}">
        <p14:creationId xmlns:p14="http://schemas.microsoft.com/office/powerpoint/2010/main" val="317882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C9964-2699-41AC-8667-A811580D4E04}" type="datetimeFigureOut">
              <a:rPr lang="de-CH" smtClean="0"/>
              <a:t>08.11.2018</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90E50-B83B-49F2-A68A-99BA0B296981}" type="slidenum">
              <a:rPr lang="de-CH" smtClean="0"/>
              <a:t>‹Nr.›</a:t>
            </a:fld>
            <a:endParaRPr lang="de-CH"/>
          </a:p>
        </p:txBody>
      </p:sp>
    </p:spTree>
    <p:extLst>
      <p:ext uri="{BB962C8B-B14F-4D97-AF65-F5344CB8AC3E}">
        <p14:creationId xmlns:p14="http://schemas.microsoft.com/office/powerpoint/2010/main" val="72736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p:nvPr/>
        </p:nvSpPr>
        <p:spPr>
          <a:xfrm>
            <a:off x="1912044" y="6531142"/>
            <a:ext cx="5229586" cy="1676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l" defTabSz="1042987">
              <a:defRPr sz="1200">
                <a:latin typeface="Arial"/>
                <a:ea typeface="Arial"/>
                <a:cs typeface="Arial"/>
                <a:sym typeface="Arial"/>
              </a:defRPr>
            </a:lvl1pPr>
          </a:lstStyle>
          <a:p>
            <a:r>
              <a:rPr sz="1089"/>
              <a:t>Mathe macht Musik, Markus Cslovjecsek</a:t>
            </a:r>
          </a:p>
        </p:txBody>
      </p:sp>
      <p:sp>
        <p:nvSpPr>
          <p:cNvPr id="518" name="Shape 518"/>
          <p:cNvSpPr>
            <a:spLocks noGrp="1"/>
          </p:cNvSpPr>
          <p:nvPr>
            <p:ph type="sldNum" sz="quarter" idx="2"/>
          </p:nvPr>
        </p:nvSpPr>
        <p:spPr>
          <a:xfrm>
            <a:off x="10152474" y="6541911"/>
            <a:ext cx="165373" cy="156841"/>
          </a:xfrm>
          <a:prstGeom prst="rect">
            <a:avLst/>
          </a:prstGeom>
          <a:extLst>
            <a:ext uri="{C572A759-6A51-4108-AA02-DFA0A04FC94B}">
              <ma14:wrappingTextBoxFlag xmlns:ma14="http://schemas.microsoft.com/office/mac/drawingml/2011/main" xmlns="" val="1"/>
            </a:ext>
          </a:extLst>
        </p:spPr>
        <p:txBody>
          <a:bodyPr vert="horz" lIns="0" tIns="0" rIns="0" bIns="0" rtlCol="0" anchor="b">
            <a:normAutofit lnSpcReduction="10000"/>
          </a:bodyPr>
          <a:lstStyle>
            <a:lvl1pPr defTabSz="946615">
              <a:lnSpc>
                <a:spcPct val="90000"/>
              </a:lnSpc>
              <a:defRPr>
                <a:solidFill>
                  <a:srgbClr val="000000"/>
                </a:solidFill>
              </a:defRPr>
            </a:lvl1pPr>
          </a:lstStyle>
          <a:p>
            <a:fld id="{86CB4B4D-7CA3-9044-876B-883B54F8677D}" type="slidenum">
              <a:t>1</a:t>
            </a:fld>
            <a:endParaRPr dirty="0"/>
          </a:p>
        </p:txBody>
      </p:sp>
      <p:pic>
        <p:nvPicPr>
          <p:cNvPr id="522" name="image22.png" descr="image-2.png"/>
          <p:cNvPicPr>
            <a:picLocks noChangeAspect="1"/>
          </p:cNvPicPr>
          <p:nvPr/>
        </p:nvPicPr>
        <p:blipFill>
          <a:blip r:embed="rId2">
            <a:extLst/>
          </a:blip>
          <a:stretch>
            <a:fillRect/>
          </a:stretch>
        </p:blipFill>
        <p:spPr>
          <a:xfrm>
            <a:off x="1307470" y="835296"/>
            <a:ext cx="5755241" cy="5934530"/>
          </a:xfrm>
          <a:prstGeom prst="rect">
            <a:avLst/>
          </a:prstGeom>
          <a:ln w="12700">
            <a:miter lim="400000"/>
          </a:ln>
        </p:spPr>
      </p:pic>
      <p:sp>
        <p:nvSpPr>
          <p:cNvPr id="523" name="Shape 523"/>
          <p:cNvSpPr/>
          <p:nvPr/>
        </p:nvSpPr>
        <p:spPr>
          <a:xfrm>
            <a:off x="7910621" y="1719262"/>
            <a:ext cx="2102738" cy="776621"/>
          </a:xfrm>
          <a:prstGeom prst="rect">
            <a:avLst/>
          </a:prstGeom>
          <a:ln w="12700">
            <a:miter lim="400000"/>
          </a:ln>
          <a:extLst>
            <a:ext uri="{C572A759-6A51-4108-AA02-DFA0A04FC94B}">
              <ma14:wrappingTextBoxFlag xmlns:ma14="http://schemas.microsoft.com/office/mac/drawingml/2011/main" xmlns="" val="1"/>
            </a:ext>
          </a:extLst>
        </p:spPr>
        <p:txBody>
          <a:bodyPr lIns="52577" tIns="52577" rIns="52577" bIns="52577">
            <a:spAutoFit/>
          </a:bodyPr>
          <a:lstStyle/>
          <a:p>
            <a:pPr defTabSz="946428">
              <a:defRPr sz="1200">
                <a:uFill>
                  <a:solidFill>
                    <a:srgbClr val="000000"/>
                  </a:solidFill>
                </a:uFill>
                <a:latin typeface="Arial"/>
                <a:ea typeface="Arial"/>
                <a:cs typeface="Arial"/>
                <a:sym typeface="Arial"/>
              </a:defRPr>
            </a:pPr>
            <a:r>
              <a:rPr sz="1089"/>
              <a:t>Source: </a:t>
            </a:r>
            <a:endParaRPr sz="1634"/>
          </a:p>
          <a:p>
            <a:pPr defTabSz="946428">
              <a:defRPr sz="1200">
                <a:uFill>
                  <a:solidFill>
                    <a:srgbClr val="000000"/>
                  </a:solidFill>
                </a:uFill>
                <a:latin typeface="Arial"/>
                <a:ea typeface="Arial"/>
                <a:cs typeface="Arial"/>
                <a:sym typeface="Arial"/>
              </a:defRPr>
            </a:pPr>
            <a:r>
              <a:rPr sz="1089"/>
              <a:t>Reiter G. (1998). Body Percussion. Innsbruck (Austria): Helbling Verlag</a:t>
            </a:r>
          </a:p>
        </p:txBody>
      </p:sp>
      <p:sp>
        <p:nvSpPr>
          <p:cNvPr id="524" name="Shape 524"/>
          <p:cNvSpPr/>
          <p:nvPr/>
        </p:nvSpPr>
        <p:spPr>
          <a:xfrm>
            <a:off x="8003793" y="2906185"/>
            <a:ext cx="2006699" cy="1112097"/>
          </a:xfrm>
          <a:prstGeom prst="rect">
            <a:avLst/>
          </a:prstGeom>
          <a:ln w="12700">
            <a:miter lim="400000"/>
          </a:ln>
          <a:extLst>
            <a:ext uri="{C572A759-6A51-4108-AA02-DFA0A04FC94B}">
              <ma14:wrappingTextBoxFlag xmlns:ma14="http://schemas.microsoft.com/office/mac/drawingml/2011/main" xmlns="" val="1"/>
            </a:ext>
          </a:extLst>
        </p:spPr>
        <p:txBody>
          <a:bodyPr lIns="52577" tIns="52577" rIns="52577" bIns="52577">
            <a:spAutoFit/>
          </a:bodyPr>
          <a:lstStyle>
            <a:lvl1pPr>
              <a:defRPr sz="1800">
                <a:solidFill>
                  <a:srgbClr val="FF9900"/>
                </a:solidFill>
                <a:uFill>
                  <a:solidFill>
                    <a:srgbClr val="FF9900"/>
                  </a:solidFill>
                </a:uFill>
                <a:latin typeface="Arial"/>
                <a:ea typeface="Arial"/>
                <a:cs typeface="Arial"/>
                <a:sym typeface="Arial"/>
              </a:defRPr>
            </a:lvl1pPr>
          </a:lstStyle>
          <a:p>
            <a:r>
              <a:rPr sz="1634"/>
              <a:t>First graders will read, even when they don't know the letters.</a:t>
            </a:r>
          </a:p>
        </p:txBody>
      </p:sp>
      <p:grpSp>
        <p:nvGrpSpPr>
          <p:cNvPr id="527" name="Group 527"/>
          <p:cNvGrpSpPr/>
          <p:nvPr/>
        </p:nvGrpSpPr>
        <p:grpSpPr>
          <a:xfrm>
            <a:off x="7267521" y="1010976"/>
            <a:ext cx="2884953" cy="530248"/>
            <a:chOff x="-41" y="-8"/>
            <a:chExt cx="3178790" cy="584254"/>
          </a:xfrm>
        </p:grpSpPr>
        <p:sp>
          <p:nvSpPr>
            <p:cNvPr id="525" name="Shape 525"/>
            <p:cNvSpPr/>
            <p:nvPr/>
          </p:nvSpPr>
          <p:spPr>
            <a:xfrm>
              <a:off x="-41" y="-8"/>
              <a:ext cx="3178790" cy="584254"/>
            </a:xfrm>
            <a:prstGeom prst="ellipse">
              <a:avLst/>
            </a:prstGeom>
            <a:gradFill flip="none" rotWithShape="1">
              <a:gsLst>
                <a:gs pos="0">
                  <a:srgbClr val="BDF395"/>
                </a:gs>
                <a:gs pos="50000">
                  <a:srgbClr val="D5F6BE"/>
                </a:gs>
                <a:gs pos="100000">
                  <a:srgbClr val="EAFADF"/>
                </a:gs>
              </a:gsLst>
              <a:lin ang="16200000" scaled="0"/>
            </a:gradFill>
            <a:ln w="25400" cap="flat">
              <a:solidFill>
                <a:schemeClr val="accent1"/>
              </a:solidFill>
              <a:prstDash val="solid"/>
              <a:bevel/>
            </a:ln>
            <a:effectLst/>
          </p:spPr>
          <p:txBody>
            <a:bodyPr wrap="square" lIns="41492" tIns="41492" rIns="41492" bIns="41492" numCol="1" anchor="t">
              <a:noAutofit/>
            </a:bodyPr>
            <a:lstStyle/>
            <a:p>
              <a:pPr algn="ctr">
                <a:defRPr>
                  <a:latin typeface="Arial"/>
                  <a:ea typeface="Arial"/>
                  <a:cs typeface="Arial"/>
                  <a:sym typeface="Arial"/>
                </a:defRPr>
              </a:pPr>
              <a:endParaRPr sz="1634"/>
            </a:p>
          </p:txBody>
        </p:sp>
        <p:sp>
          <p:nvSpPr>
            <p:cNvPr id="526" name="Shape 526"/>
            <p:cNvSpPr/>
            <p:nvPr/>
          </p:nvSpPr>
          <p:spPr>
            <a:xfrm>
              <a:off x="465533" y="85564"/>
              <a:ext cx="2247803" cy="3694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1492" tIns="41492" rIns="41492" bIns="41492" numCol="1" anchor="t">
              <a:spAutoFit/>
            </a:bodyPr>
            <a:lstStyle>
              <a:lvl1pPr algn="ctr">
                <a:defRPr>
                  <a:latin typeface="Arial"/>
                  <a:ea typeface="Arial"/>
                  <a:cs typeface="Arial"/>
                  <a:sym typeface="Arial"/>
                </a:defRPr>
              </a:lvl1pPr>
            </a:lstStyle>
            <a:p>
              <a:r>
                <a:rPr sz="1634" dirty="0"/>
                <a:t>Activity </a:t>
              </a:r>
              <a:r>
                <a:rPr lang="de-CH" sz="1634" dirty="0"/>
                <a:t>2</a:t>
              </a:r>
              <a:endParaRPr sz="1634" dirty="0"/>
            </a:p>
          </p:txBody>
        </p:sp>
      </p:grpSp>
      <p:sp>
        <p:nvSpPr>
          <p:cNvPr id="528" name="Shape 528"/>
          <p:cNvSpPr/>
          <p:nvPr/>
        </p:nvSpPr>
        <p:spPr>
          <a:xfrm>
            <a:off x="7413734" y="4409277"/>
            <a:ext cx="2668725" cy="1099025"/>
          </a:xfrm>
          <a:prstGeom prst="rect">
            <a:avLst/>
          </a:prstGeom>
          <a:ln w="12700">
            <a:miter lim="400000"/>
          </a:ln>
          <a:extLst>
            <a:ext uri="{C572A759-6A51-4108-AA02-DFA0A04FC94B}">
              <ma14:wrappingTextBoxFlag xmlns:ma14="http://schemas.microsoft.com/office/mac/drawingml/2011/main" xmlns="" val="1"/>
            </a:ext>
          </a:extLst>
        </p:spPr>
        <p:txBody>
          <a:bodyPr lIns="46104" tIns="46104" rIns="46104" bIns="46104">
            <a:spAutoFit/>
          </a:bodyPr>
          <a:lstStyle>
            <a:lvl1pPr>
              <a:defRPr sz="1800">
                <a:latin typeface="Arial"/>
                <a:ea typeface="Arial"/>
                <a:cs typeface="Arial"/>
                <a:sym typeface="Arial"/>
              </a:defRPr>
            </a:lvl1pPr>
          </a:lstStyle>
          <a:p>
            <a:r>
              <a:rPr sz="1634"/>
              <a:t>&gt; Pupils become collaborators of the teacher and entrepreneurs of their own learning.</a:t>
            </a:r>
          </a:p>
        </p:txBody>
      </p:sp>
      <p:pic>
        <p:nvPicPr>
          <p:cNvPr id="14" name="image6.png"/>
          <p:cNvPicPr>
            <a:picLocks noChangeAspect="1"/>
          </p:cNvPicPr>
          <p:nvPr/>
        </p:nvPicPr>
        <p:blipFill>
          <a:blip r:embed="rId3">
            <a:extLst/>
          </a:blip>
          <a:stretch>
            <a:fillRect/>
          </a:stretch>
        </p:blipFill>
        <p:spPr>
          <a:xfrm>
            <a:off x="6880222" y="311105"/>
            <a:ext cx="1026755" cy="310027"/>
          </a:xfrm>
          <a:prstGeom prst="rect">
            <a:avLst/>
          </a:prstGeom>
          <a:ln w="12700">
            <a:miter lim="400000"/>
          </a:ln>
        </p:spPr>
      </p:pic>
      <p:pic>
        <p:nvPicPr>
          <p:cNvPr id="15" name="image4.png"/>
          <p:cNvPicPr>
            <a:picLocks noChangeAspect="1"/>
          </p:cNvPicPr>
          <p:nvPr/>
        </p:nvPicPr>
        <p:blipFill>
          <a:blip r:embed="rId4">
            <a:extLst/>
          </a:blip>
          <a:stretch>
            <a:fillRect/>
          </a:stretch>
        </p:blipFill>
        <p:spPr>
          <a:xfrm>
            <a:off x="7933846" y="288003"/>
            <a:ext cx="939193" cy="391473"/>
          </a:xfrm>
          <a:prstGeom prst="rect">
            <a:avLst/>
          </a:prstGeom>
          <a:ln w="12700">
            <a:miter lim="400000"/>
          </a:ln>
        </p:spPr>
      </p:pic>
    </p:spTree>
    <p:extLst>
      <p:ext uri="{BB962C8B-B14F-4D97-AF65-F5344CB8AC3E}">
        <p14:creationId xmlns:p14="http://schemas.microsoft.com/office/powerpoint/2010/main" val="36462076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p:nvPr/>
        </p:nvSpPr>
        <p:spPr>
          <a:xfrm>
            <a:off x="1912044" y="6531142"/>
            <a:ext cx="5229586" cy="1676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l" defTabSz="1042987">
              <a:defRPr sz="1200">
                <a:latin typeface="Arial"/>
                <a:ea typeface="Arial"/>
                <a:cs typeface="Arial"/>
                <a:sym typeface="Arial"/>
              </a:defRPr>
            </a:lvl1pPr>
          </a:lstStyle>
          <a:p>
            <a:r>
              <a:rPr sz="1089"/>
              <a:t>Mathe macht Musik, Markus Cslovjecsek</a:t>
            </a:r>
          </a:p>
        </p:txBody>
      </p:sp>
      <p:sp>
        <p:nvSpPr>
          <p:cNvPr id="531" name="Shape 531"/>
          <p:cNvSpPr>
            <a:spLocks noGrp="1"/>
          </p:cNvSpPr>
          <p:nvPr>
            <p:ph type="sldNum" sz="quarter" idx="2"/>
          </p:nvPr>
        </p:nvSpPr>
        <p:spPr>
          <a:xfrm>
            <a:off x="10147812" y="6541910"/>
            <a:ext cx="165373" cy="156841"/>
          </a:xfrm>
          <a:prstGeom prst="rect">
            <a:avLst/>
          </a:prstGeom>
          <a:extLst>
            <a:ext uri="{C572A759-6A51-4108-AA02-DFA0A04FC94B}">
              <ma14:wrappingTextBoxFlag xmlns:ma14="http://schemas.microsoft.com/office/mac/drawingml/2011/main" xmlns="" val="1"/>
            </a:ext>
          </a:extLst>
        </p:spPr>
        <p:txBody>
          <a:bodyPr vert="horz" lIns="0" tIns="0" rIns="0" bIns="0" rtlCol="0" anchor="b">
            <a:normAutofit lnSpcReduction="10000"/>
          </a:bodyPr>
          <a:lstStyle>
            <a:lvl1pPr defTabSz="946615">
              <a:lnSpc>
                <a:spcPct val="90000"/>
              </a:lnSpc>
              <a:defRPr>
                <a:solidFill>
                  <a:srgbClr val="000000"/>
                </a:solidFill>
              </a:defRPr>
            </a:lvl1pPr>
          </a:lstStyle>
          <a:p>
            <a:fld id="{86CB4B4D-7CA3-9044-876B-883B54F8677D}" type="slidenum">
              <a:t>2</a:t>
            </a:fld>
            <a:endParaRPr dirty="0"/>
          </a:p>
        </p:txBody>
      </p:sp>
      <p:pic>
        <p:nvPicPr>
          <p:cNvPr id="535" name="image23.png" descr="image-8.png"/>
          <p:cNvPicPr>
            <a:picLocks noChangeAspect="1"/>
          </p:cNvPicPr>
          <p:nvPr/>
        </p:nvPicPr>
        <p:blipFill>
          <a:blip r:embed="rId2">
            <a:extLst/>
          </a:blip>
          <a:stretch>
            <a:fillRect/>
          </a:stretch>
        </p:blipFill>
        <p:spPr>
          <a:xfrm>
            <a:off x="1243533" y="593728"/>
            <a:ext cx="6256690" cy="6298918"/>
          </a:xfrm>
          <a:prstGeom prst="rect">
            <a:avLst/>
          </a:prstGeom>
          <a:ln w="12700">
            <a:miter lim="400000"/>
          </a:ln>
        </p:spPr>
      </p:pic>
      <p:sp>
        <p:nvSpPr>
          <p:cNvPr id="536" name="Shape 536"/>
          <p:cNvSpPr/>
          <p:nvPr/>
        </p:nvSpPr>
        <p:spPr>
          <a:xfrm>
            <a:off x="7816266" y="2303461"/>
            <a:ext cx="2889578" cy="832598"/>
          </a:xfrm>
          <a:prstGeom prst="rect">
            <a:avLst/>
          </a:prstGeom>
          <a:ln w="12700">
            <a:miter lim="400000"/>
          </a:ln>
          <a:extLst>
            <a:ext uri="{C572A759-6A51-4108-AA02-DFA0A04FC94B}">
              <ma14:wrappingTextBoxFlag xmlns:ma14="http://schemas.microsoft.com/office/mac/drawingml/2011/main" xmlns="" val="1"/>
            </a:ext>
          </a:extLst>
        </p:spPr>
        <p:txBody>
          <a:bodyPr lIns="52577" tIns="52577" rIns="52577" bIns="52577">
            <a:spAutoFit/>
          </a:bodyPr>
          <a:lstStyle/>
          <a:p>
            <a:pPr defTabSz="946428">
              <a:defRPr sz="1600">
                <a:solidFill>
                  <a:srgbClr val="FF9900"/>
                </a:solidFill>
                <a:uFill>
                  <a:solidFill>
                    <a:srgbClr val="FF9900"/>
                  </a:solidFill>
                </a:uFill>
                <a:latin typeface="Arial"/>
                <a:ea typeface="Arial"/>
                <a:cs typeface="Arial"/>
                <a:sym typeface="Arial"/>
              </a:defRPr>
            </a:pPr>
            <a:r>
              <a:rPr sz="1452"/>
              <a:t>development along pupils ideas</a:t>
            </a:r>
            <a:endParaRPr sz="1634"/>
          </a:p>
          <a:p>
            <a:pPr defTabSz="946428">
              <a:defRPr sz="1600">
                <a:solidFill>
                  <a:srgbClr val="FF9900"/>
                </a:solidFill>
                <a:uFill>
                  <a:solidFill>
                    <a:srgbClr val="FF9900"/>
                  </a:solidFill>
                </a:uFill>
                <a:latin typeface="Arial"/>
                <a:ea typeface="Arial"/>
                <a:cs typeface="Arial"/>
                <a:sym typeface="Arial"/>
              </a:defRPr>
            </a:pPr>
            <a:endParaRPr sz="1634"/>
          </a:p>
          <a:p>
            <a:pPr defTabSz="946428">
              <a:defRPr sz="1800">
                <a:solidFill>
                  <a:srgbClr val="FF9900"/>
                </a:solidFill>
                <a:uFill>
                  <a:solidFill>
                    <a:srgbClr val="FF9900"/>
                  </a:solidFill>
                </a:uFill>
                <a:latin typeface="Arial"/>
                <a:ea typeface="Arial"/>
                <a:cs typeface="Arial"/>
                <a:sym typeface="Arial"/>
              </a:defRPr>
            </a:pPr>
            <a:r>
              <a:rPr sz="1634"/>
              <a:t>Adaption 1: colours</a:t>
            </a:r>
          </a:p>
        </p:txBody>
      </p:sp>
      <p:sp>
        <p:nvSpPr>
          <p:cNvPr id="537" name="Shape 537"/>
          <p:cNvSpPr/>
          <p:nvPr/>
        </p:nvSpPr>
        <p:spPr>
          <a:xfrm>
            <a:off x="8431958" y="1337743"/>
            <a:ext cx="2235843" cy="553098"/>
          </a:xfrm>
          <a:prstGeom prst="rect">
            <a:avLst/>
          </a:prstGeom>
          <a:ln w="12700">
            <a:miter lim="400000"/>
          </a:ln>
          <a:extLst>
            <a:ext uri="{C572A759-6A51-4108-AA02-DFA0A04FC94B}">
              <ma14:wrappingTextBoxFlag xmlns:ma14="http://schemas.microsoft.com/office/mac/drawingml/2011/main" xmlns="" val="1"/>
            </a:ext>
          </a:extLst>
        </p:spPr>
        <p:txBody>
          <a:bodyPr lIns="52577" tIns="52577" rIns="52577" bIns="52577">
            <a:spAutoFit/>
          </a:bodyPr>
          <a:lstStyle>
            <a:lvl1pPr>
              <a:spcBef>
                <a:spcPts val="1600"/>
              </a:spcBef>
              <a:defRPr sz="3200">
                <a:latin typeface="Arial"/>
                <a:ea typeface="Arial"/>
                <a:cs typeface="Arial"/>
                <a:sym typeface="Arial"/>
              </a:defRPr>
            </a:lvl1pPr>
          </a:lstStyle>
          <a:p>
            <a:r>
              <a:rPr sz="2904" dirty="0"/>
              <a:t>example </a:t>
            </a:r>
            <a:r>
              <a:rPr lang="de-CH" sz="2904" dirty="0"/>
              <a:t>2</a:t>
            </a:r>
            <a:r>
              <a:rPr sz="2904" dirty="0"/>
              <a:t>a</a:t>
            </a:r>
            <a:endParaRPr sz="2904" dirty="0"/>
          </a:p>
        </p:txBody>
      </p:sp>
      <p:pic>
        <p:nvPicPr>
          <p:cNvPr id="10" name="image6.png"/>
          <p:cNvPicPr>
            <a:picLocks noChangeAspect="1"/>
          </p:cNvPicPr>
          <p:nvPr/>
        </p:nvPicPr>
        <p:blipFill>
          <a:blip r:embed="rId3">
            <a:extLst/>
          </a:blip>
          <a:stretch>
            <a:fillRect/>
          </a:stretch>
        </p:blipFill>
        <p:spPr>
          <a:xfrm>
            <a:off x="6880222" y="311105"/>
            <a:ext cx="1026755" cy="310027"/>
          </a:xfrm>
          <a:prstGeom prst="rect">
            <a:avLst/>
          </a:prstGeom>
          <a:ln w="12700">
            <a:miter lim="400000"/>
          </a:ln>
        </p:spPr>
      </p:pic>
      <p:pic>
        <p:nvPicPr>
          <p:cNvPr id="11" name="image4.png"/>
          <p:cNvPicPr>
            <a:picLocks noChangeAspect="1"/>
          </p:cNvPicPr>
          <p:nvPr/>
        </p:nvPicPr>
        <p:blipFill>
          <a:blip r:embed="rId4">
            <a:extLst/>
          </a:blip>
          <a:stretch>
            <a:fillRect/>
          </a:stretch>
        </p:blipFill>
        <p:spPr>
          <a:xfrm>
            <a:off x="7933846" y="288003"/>
            <a:ext cx="939193" cy="391473"/>
          </a:xfrm>
          <a:prstGeom prst="rect">
            <a:avLst/>
          </a:prstGeom>
          <a:ln w="12700">
            <a:miter lim="400000"/>
          </a:ln>
        </p:spPr>
      </p:pic>
    </p:spTree>
    <p:extLst>
      <p:ext uri="{BB962C8B-B14F-4D97-AF65-F5344CB8AC3E}">
        <p14:creationId xmlns:p14="http://schemas.microsoft.com/office/powerpoint/2010/main" val="131482445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p:nvPr/>
        </p:nvSpPr>
        <p:spPr>
          <a:xfrm>
            <a:off x="1912044" y="6531142"/>
            <a:ext cx="5229586" cy="1676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l" defTabSz="1042987">
              <a:defRPr sz="1200">
                <a:latin typeface="Arial"/>
                <a:ea typeface="Arial"/>
                <a:cs typeface="Arial"/>
                <a:sym typeface="Arial"/>
              </a:defRPr>
            </a:lvl1pPr>
          </a:lstStyle>
          <a:p>
            <a:r>
              <a:rPr sz="1089"/>
              <a:t>Mathe macht Musik, Markus Cslovjecsek</a:t>
            </a:r>
          </a:p>
        </p:txBody>
      </p:sp>
      <p:sp>
        <p:nvSpPr>
          <p:cNvPr id="540" name="Shape 540"/>
          <p:cNvSpPr>
            <a:spLocks noGrp="1"/>
          </p:cNvSpPr>
          <p:nvPr>
            <p:ph type="sldNum" sz="quarter" idx="2"/>
          </p:nvPr>
        </p:nvSpPr>
        <p:spPr>
          <a:xfrm>
            <a:off x="10108821" y="6218707"/>
            <a:ext cx="165373" cy="156841"/>
          </a:xfrm>
          <a:prstGeom prst="rect">
            <a:avLst/>
          </a:prstGeom>
          <a:extLst>
            <a:ext uri="{C572A759-6A51-4108-AA02-DFA0A04FC94B}">
              <ma14:wrappingTextBoxFlag xmlns:ma14="http://schemas.microsoft.com/office/mac/drawingml/2011/main" xmlns="" val="1"/>
            </a:ext>
          </a:extLst>
        </p:spPr>
        <p:txBody>
          <a:bodyPr vert="horz" lIns="0" tIns="0" rIns="0" bIns="0" rtlCol="0" anchor="b">
            <a:normAutofit lnSpcReduction="10000"/>
          </a:bodyPr>
          <a:lstStyle>
            <a:lvl1pPr defTabSz="946615">
              <a:lnSpc>
                <a:spcPct val="90000"/>
              </a:lnSpc>
              <a:defRPr>
                <a:solidFill>
                  <a:srgbClr val="000000"/>
                </a:solidFill>
              </a:defRPr>
            </a:lvl1pPr>
          </a:lstStyle>
          <a:p>
            <a:fld id="{86CB4B4D-7CA3-9044-876B-883B54F8677D}" type="slidenum">
              <a:t>3</a:t>
            </a:fld>
            <a:endParaRPr/>
          </a:p>
        </p:txBody>
      </p:sp>
      <p:pic>
        <p:nvPicPr>
          <p:cNvPr id="544" name="image24.png" descr="image-3.png"/>
          <p:cNvPicPr>
            <a:picLocks noChangeAspect="1"/>
          </p:cNvPicPr>
          <p:nvPr/>
        </p:nvPicPr>
        <p:blipFill>
          <a:blip r:embed="rId2">
            <a:extLst/>
          </a:blip>
          <a:stretch>
            <a:fillRect/>
          </a:stretch>
        </p:blipFill>
        <p:spPr>
          <a:xfrm>
            <a:off x="1243533" y="684212"/>
            <a:ext cx="6141405" cy="6173790"/>
          </a:xfrm>
          <a:prstGeom prst="rect">
            <a:avLst/>
          </a:prstGeom>
          <a:ln w="12700">
            <a:miter lim="400000"/>
          </a:ln>
        </p:spPr>
      </p:pic>
      <p:sp>
        <p:nvSpPr>
          <p:cNvPr id="545" name="Shape 545"/>
          <p:cNvSpPr/>
          <p:nvPr/>
        </p:nvSpPr>
        <p:spPr>
          <a:xfrm>
            <a:off x="7664444" y="2303461"/>
            <a:ext cx="2889578" cy="832598"/>
          </a:xfrm>
          <a:prstGeom prst="rect">
            <a:avLst/>
          </a:prstGeom>
          <a:ln w="12700">
            <a:miter lim="400000"/>
          </a:ln>
          <a:extLst>
            <a:ext uri="{C572A759-6A51-4108-AA02-DFA0A04FC94B}">
              <ma14:wrappingTextBoxFlag xmlns:ma14="http://schemas.microsoft.com/office/mac/drawingml/2011/main" xmlns="" val="1"/>
            </a:ext>
          </a:extLst>
        </p:spPr>
        <p:txBody>
          <a:bodyPr lIns="52577" tIns="52577" rIns="52577" bIns="52577">
            <a:spAutoFit/>
          </a:bodyPr>
          <a:lstStyle/>
          <a:p>
            <a:pPr defTabSz="946428">
              <a:defRPr sz="1600">
                <a:solidFill>
                  <a:srgbClr val="FF9900"/>
                </a:solidFill>
                <a:uFill>
                  <a:solidFill>
                    <a:srgbClr val="FF9900"/>
                  </a:solidFill>
                </a:uFill>
                <a:latin typeface="Arial"/>
                <a:ea typeface="Arial"/>
                <a:cs typeface="Arial"/>
                <a:sym typeface="Arial"/>
              </a:defRPr>
            </a:pPr>
            <a:r>
              <a:rPr sz="1452"/>
              <a:t>development along pupils ideas</a:t>
            </a:r>
            <a:endParaRPr sz="1634"/>
          </a:p>
          <a:p>
            <a:pPr defTabSz="946428">
              <a:defRPr sz="1600">
                <a:solidFill>
                  <a:srgbClr val="FF9900"/>
                </a:solidFill>
                <a:uFill>
                  <a:solidFill>
                    <a:srgbClr val="FF9900"/>
                  </a:solidFill>
                </a:uFill>
                <a:latin typeface="Arial"/>
                <a:ea typeface="Arial"/>
                <a:cs typeface="Arial"/>
                <a:sym typeface="Arial"/>
              </a:defRPr>
            </a:pPr>
            <a:endParaRPr sz="1634"/>
          </a:p>
          <a:p>
            <a:pPr defTabSz="946428">
              <a:defRPr sz="1800">
                <a:solidFill>
                  <a:srgbClr val="FF9900"/>
                </a:solidFill>
                <a:uFill>
                  <a:solidFill>
                    <a:srgbClr val="FF9900"/>
                  </a:solidFill>
                </a:uFill>
                <a:latin typeface="Arial"/>
                <a:ea typeface="Arial"/>
                <a:cs typeface="Arial"/>
                <a:sym typeface="Arial"/>
              </a:defRPr>
            </a:pPr>
            <a:r>
              <a:rPr sz="1634"/>
              <a:t>Adaption 2: numbers</a:t>
            </a:r>
          </a:p>
        </p:txBody>
      </p:sp>
      <p:sp>
        <p:nvSpPr>
          <p:cNvPr id="546" name="Shape 546"/>
          <p:cNvSpPr/>
          <p:nvPr/>
        </p:nvSpPr>
        <p:spPr>
          <a:xfrm>
            <a:off x="7816266" y="1196976"/>
            <a:ext cx="2434659" cy="553098"/>
          </a:xfrm>
          <a:prstGeom prst="rect">
            <a:avLst/>
          </a:prstGeom>
          <a:ln w="12700">
            <a:miter lim="400000"/>
          </a:ln>
          <a:extLst>
            <a:ext uri="{C572A759-6A51-4108-AA02-DFA0A04FC94B}">
              <ma14:wrappingTextBoxFlag xmlns:ma14="http://schemas.microsoft.com/office/mac/drawingml/2011/main" xmlns="" val="1"/>
            </a:ext>
          </a:extLst>
        </p:spPr>
        <p:txBody>
          <a:bodyPr lIns="52577" tIns="52577" rIns="52577" bIns="52577">
            <a:spAutoFit/>
          </a:bodyPr>
          <a:lstStyle>
            <a:lvl1pPr>
              <a:spcBef>
                <a:spcPts val="1600"/>
              </a:spcBef>
              <a:defRPr sz="3200">
                <a:latin typeface="Arial"/>
                <a:ea typeface="Arial"/>
                <a:cs typeface="Arial"/>
                <a:sym typeface="Arial"/>
              </a:defRPr>
            </a:lvl1pPr>
          </a:lstStyle>
          <a:p>
            <a:r>
              <a:rPr sz="2904" dirty="0"/>
              <a:t>example </a:t>
            </a:r>
            <a:r>
              <a:rPr lang="de-CH" sz="2904" dirty="0"/>
              <a:t>2</a:t>
            </a:r>
            <a:r>
              <a:rPr sz="2904" dirty="0"/>
              <a:t>b</a:t>
            </a:r>
            <a:endParaRPr sz="2904" dirty="0"/>
          </a:p>
        </p:txBody>
      </p:sp>
      <p:pic>
        <p:nvPicPr>
          <p:cNvPr id="10" name="image6.png"/>
          <p:cNvPicPr>
            <a:picLocks noChangeAspect="1"/>
          </p:cNvPicPr>
          <p:nvPr/>
        </p:nvPicPr>
        <p:blipFill>
          <a:blip r:embed="rId3">
            <a:extLst/>
          </a:blip>
          <a:stretch>
            <a:fillRect/>
          </a:stretch>
        </p:blipFill>
        <p:spPr>
          <a:xfrm>
            <a:off x="6880222" y="311105"/>
            <a:ext cx="1026755" cy="310027"/>
          </a:xfrm>
          <a:prstGeom prst="rect">
            <a:avLst/>
          </a:prstGeom>
          <a:ln w="12700">
            <a:miter lim="400000"/>
          </a:ln>
        </p:spPr>
      </p:pic>
      <p:pic>
        <p:nvPicPr>
          <p:cNvPr id="11" name="image4.png"/>
          <p:cNvPicPr>
            <a:picLocks noChangeAspect="1"/>
          </p:cNvPicPr>
          <p:nvPr/>
        </p:nvPicPr>
        <p:blipFill>
          <a:blip r:embed="rId4">
            <a:extLst/>
          </a:blip>
          <a:stretch>
            <a:fillRect/>
          </a:stretch>
        </p:blipFill>
        <p:spPr>
          <a:xfrm>
            <a:off x="7933846" y="288003"/>
            <a:ext cx="939193" cy="391473"/>
          </a:xfrm>
          <a:prstGeom prst="rect">
            <a:avLst/>
          </a:prstGeom>
          <a:ln w="12700">
            <a:miter lim="400000"/>
          </a:ln>
        </p:spPr>
      </p:pic>
    </p:spTree>
    <p:extLst>
      <p:ext uri="{BB962C8B-B14F-4D97-AF65-F5344CB8AC3E}">
        <p14:creationId xmlns:p14="http://schemas.microsoft.com/office/powerpoint/2010/main" val="323211409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Shape 548"/>
          <p:cNvSpPr>
            <a:spLocks noGrp="1"/>
          </p:cNvSpPr>
          <p:nvPr>
            <p:ph type="sldNum" sz="quarter" idx="2"/>
          </p:nvPr>
        </p:nvSpPr>
        <p:spPr>
          <a:xfrm>
            <a:off x="10147812" y="6539749"/>
            <a:ext cx="165373" cy="156841"/>
          </a:xfrm>
          <a:prstGeom prst="rect">
            <a:avLst/>
          </a:prstGeom>
          <a:extLst>
            <a:ext uri="{C572A759-6A51-4108-AA02-DFA0A04FC94B}">
              <ma14:wrappingTextBoxFlag xmlns:ma14="http://schemas.microsoft.com/office/mac/drawingml/2011/main" xmlns="" val="1"/>
            </a:ext>
          </a:extLst>
        </p:spPr>
        <p:txBody>
          <a:bodyPr vert="horz" lIns="0" tIns="0" rIns="0" bIns="0" rtlCol="0" anchor="b">
            <a:normAutofit lnSpcReduction="10000"/>
          </a:bodyPr>
          <a:lstStyle>
            <a:lvl1pPr defTabSz="946615">
              <a:lnSpc>
                <a:spcPct val="90000"/>
              </a:lnSpc>
              <a:defRPr>
                <a:solidFill>
                  <a:srgbClr val="000000"/>
                </a:solidFill>
              </a:defRPr>
            </a:lvl1pPr>
          </a:lstStyle>
          <a:p>
            <a:fld id="{86CB4B4D-7CA3-9044-876B-883B54F8677D}" type="slidenum">
              <a:t>4</a:t>
            </a:fld>
            <a:endParaRPr dirty="0"/>
          </a:p>
        </p:txBody>
      </p:sp>
      <p:pic>
        <p:nvPicPr>
          <p:cNvPr id="550" name="image7.png"/>
          <p:cNvPicPr>
            <a:picLocks noChangeAspect="1"/>
          </p:cNvPicPr>
          <p:nvPr/>
        </p:nvPicPr>
        <p:blipFill>
          <a:blip r:embed="rId2">
            <a:extLst/>
          </a:blip>
          <a:stretch>
            <a:fillRect/>
          </a:stretch>
        </p:blipFill>
        <p:spPr>
          <a:xfrm>
            <a:off x="1521375" y="216714"/>
            <a:ext cx="3204243" cy="486977"/>
          </a:xfrm>
          <a:prstGeom prst="rect">
            <a:avLst/>
          </a:prstGeom>
          <a:ln w="12700">
            <a:miter lim="400000"/>
          </a:ln>
        </p:spPr>
      </p:pic>
      <p:pic>
        <p:nvPicPr>
          <p:cNvPr id="552" name="image25.png" descr="asset.png"/>
          <p:cNvPicPr>
            <a:picLocks noChangeAspect="1"/>
          </p:cNvPicPr>
          <p:nvPr/>
        </p:nvPicPr>
        <p:blipFill>
          <a:blip r:embed="rId3">
            <a:extLst/>
          </a:blip>
          <a:srcRect l="38244" t="15773" r="2501" b="21138"/>
          <a:stretch>
            <a:fillRect/>
          </a:stretch>
        </p:blipFill>
        <p:spPr>
          <a:xfrm>
            <a:off x="1243533" y="98939"/>
            <a:ext cx="5802798" cy="4367217"/>
          </a:xfrm>
          <a:prstGeom prst="rect">
            <a:avLst/>
          </a:prstGeom>
          <a:ln w="12700">
            <a:miter lim="400000"/>
          </a:ln>
        </p:spPr>
      </p:pic>
      <p:sp>
        <p:nvSpPr>
          <p:cNvPr id="553" name="Shape 553"/>
          <p:cNvSpPr/>
          <p:nvPr/>
        </p:nvSpPr>
        <p:spPr>
          <a:xfrm>
            <a:off x="1311102" y="4866749"/>
            <a:ext cx="6287991" cy="1415402"/>
          </a:xfrm>
          <a:prstGeom prst="rect">
            <a:avLst/>
          </a:prstGeom>
          <a:ln w="12700">
            <a:miter lim="400000"/>
          </a:ln>
          <a:extLst>
            <a:ext uri="{C572A759-6A51-4108-AA02-DFA0A04FC94B}">
              <ma14:wrappingTextBoxFlag xmlns:ma14="http://schemas.microsoft.com/office/mac/drawingml/2011/main" xmlns="" val="1"/>
            </a:ext>
          </a:extLst>
        </p:spPr>
        <p:txBody>
          <a:bodyPr lIns="36964" tIns="36964" rIns="36964" bIns="36964" anchor="ctr">
            <a:spAutoFit/>
          </a:bodyPr>
          <a:lstStyle>
            <a:lvl1pPr defTabSz="641350">
              <a:defRPr sz="1600">
                <a:latin typeface="Helvetica Light"/>
                <a:ea typeface="Helvetica Light"/>
                <a:cs typeface="Helvetica Light"/>
                <a:sym typeface="Helvetica Light"/>
              </a:defRPr>
            </a:lvl1pPr>
          </a:lstStyle>
          <a:p>
            <a:r>
              <a:rPr sz="1452"/>
              <a:t>Tom Johnson is a composer who uses logic and mathematical models, such as combinatorics of numbers, in his music. The patterns he finds while “looking at numbers” can also be explored in drawings. This book focuses on such drawings, their beauty and their mathematical meaning. The accompanying comments were written in collaboration with the mathematician Franck Jedrzejewski.</a:t>
            </a:r>
          </a:p>
        </p:txBody>
      </p:sp>
      <p:pic>
        <p:nvPicPr>
          <p:cNvPr id="554" name="image26.jpeg" descr="asset.jpg"/>
          <p:cNvPicPr>
            <a:picLocks noChangeAspect="1"/>
          </p:cNvPicPr>
          <p:nvPr/>
        </p:nvPicPr>
        <p:blipFill>
          <a:blip r:embed="rId4">
            <a:extLst/>
          </a:blip>
          <a:stretch>
            <a:fillRect/>
          </a:stretch>
        </p:blipFill>
        <p:spPr>
          <a:xfrm>
            <a:off x="7717071" y="1272389"/>
            <a:ext cx="2842401" cy="2187578"/>
          </a:xfrm>
          <a:prstGeom prst="rect">
            <a:avLst/>
          </a:prstGeom>
          <a:ln w="12700">
            <a:miter lim="400000"/>
          </a:ln>
        </p:spPr>
      </p:pic>
      <p:pic>
        <p:nvPicPr>
          <p:cNvPr id="555" name="image27.png"/>
          <p:cNvPicPr>
            <a:picLocks noChangeAspect="1"/>
          </p:cNvPicPr>
          <p:nvPr/>
        </p:nvPicPr>
        <p:blipFill>
          <a:blip r:embed="rId5">
            <a:extLst/>
          </a:blip>
          <a:stretch>
            <a:fillRect/>
          </a:stretch>
        </p:blipFill>
        <p:spPr>
          <a:xfrm>
            <a:off x="7729796" y="3682305"/>
            <a:ext cx="1965007" cy="2599856"/>
          </a:xfrm>
          <a:prstGeom prst="rect">
            <a:avLst/>
          </a:prstGeom>
          <a:ln w="12700">
            <a:miter lim="400000"/>
          </a:ln>
        </p:spPr>
      </p:pic>
      <p:pic>
        <p:nvPicPr>
          <p:cNvPr id="10" name="image6.png"/>
          <p:cNvPicPr>
            <a:picLocks noChangeAspect="1"/>
          </p:cNvPicPr>
          <p:nvPr/>
        </p:nvPicPr>
        <p:blipFill>
          <a:blip r:embed="rId6">
            <a:extLst/>
          </a:blip>
          <a:stretch>
            <a:fillRect/>
          </a:stretch>
        </p:blipFill>
        <p:spPr>
          <a:xfrm>
            <a:off x="6880222" y="311105"/>
            <a:ext cx="1026755" cy="310027"/>
          </a:xfrm>
          <a:prstGeom prst="rect">
            <a:avLst/>
          </a:prstGeom>
          <a:ln w="12700">
            <a:miter lim="400000"/>
          </a:ln>
        </p:spPr>
      </p:pic>
      <p:pic>
        <p:nvPicPr>
          <p:cNvPr id="11" name="image4.png"/>
          <p:cNvPicPr>
            <a:picLocks noChangeAspect="1"/>
          </p:cNvPicPr>
          <p:nvPr/>
        </p:nvPicPr>
        <p:blipFill>
          <a:blip r:embed="rId7">
            <a:extLst/>
          </a:blip>
          <a:stretch>
            <a:fillRect/>
          </a:stretch>
        </p:blipFill>
        <p:spPr>
          <a:xfrm>
            <a:off x="7933846" y="288003"/>
            <a:ext cx="939193" cy="391473"/>
          </a:xfrm>
          <a:prstGeom prst="rect">
            <a:avLst/>
          </a:prstGeom>
          <a:ln w="12700">
            <a:miter lim="400000"/>
          </a:ln>
        </p:spPr>
      </p:pic>
    </p:spTree>
    <p:extLst>
      <p:ext uri="{BB962C8B-B14F-4D97-AF65-F5344CB8AC3E}">
        <p14:creationId xmlns:p14="http://schemas.microsoft.com/office/powerpoint/2010/main" val="387250653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Words>
  <Application>Microsoft Office PowerPoint</Application>
  <PresentationFormat>Breitbild</PresentationFormat>
  <Paragraphs>21</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Calibri Light</vt:lpstr>
      <vt:lpstr>Helvetica Light</vt:lpstr>
      <vt:lpstr>Office</vt:lpstr>
      <vt:lpstr>PowerPoint-Präsentation</vt:lpstr>
      <vt:lpstr>PowerPoint-Präsentation</vt:lpstr>
      <vt:lpstr>PowerPoint-Präsentation</vt:lpstr>
      <vt:lpstr>PowerPoint-Präsentation</vt:lpstr>
    </vt:vector>
  </TitlesOfParts>
  <Company>Fachhochschule Nordwestschweiz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Cslovjecsek Markus</dc:creator>
  <cp:lastModifiedBy>Cslovjecsek Markus</cp:lastModifiedBy>
  <cp:revision>1</cp:revision>
  <dcterms:created xsi:type="dcterms:W3CDTF">2018-11-08T09:26:49Z</dcterms:created>
  <dcterms:modified xsi:type="dcterms:W3CDTF">2018-11-08T09:27:54Z</dcterms:modified>
</cp:coreProperties>
</file>